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289" r:id="rId3"/>
    <p:sldId id="283" r:id="rId4"/>
    <p:sldId id="287" r:id="rId5"/>
    <p:sldId id="288" r:id="rId6"/>
    <p:sldId id="291" r:id="rId7"/>
    <p:sldId id="273" r:id="rId8"/>
    <p:sldId id="278" r:id="rId9"/>
    <p:sldId id="274" r:id="rId10"/>
    <p:sldId id="275" r:id="rId11"/>
    <p:sldId id="290" r:id="rId12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FE6B1A1B-9016-4CB0-830C-FC2CA63512DC}">
          <p14:sldIdLst>
            <p14:sldId id="256"/>
            <p14:sldId id="283"/>
            <p14:sldId id="279"/>
            <p14:sldId id="280"/>
            <p14:sldId id="273"/>
            <p14:sldId id="278"/>
            <p14:sldId id="274"/>
            <p14:sldId id="287"/>
            <p14:sldId id="284"/>
            <p14:sldId id="282"/>
            <p14:sldId id="275"/>
            <p14:sldId id="276"/>
            <p14:sldId id="277"/>
            <p14:sldId id="271"/>
            <p14:sldId id="286"/>
            <p14:sldId id="285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20000"/>
    <a:srgbClr val="F906F0"/>
    <a:srgbClr val="FFDF72"/>
    <a:srgbClr val="3BBD25"/>
    <a:srgbClr val="E6E6E6"/>
    <a:srgbClr val="E0E0E0"/>
    <a:srgbClr val="F2EFE6"/>
    <a:srgbClr val="DCD9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2" autoAdjust="0"/>
    <p:restoredTop sz="94571" autoAdjust="0"/>
  </p:normalViewPr>
  <p:slideViewPr>
    <p:cSldViewPr snapToGrid="0" snapToObjects="1">
      <p:cViewPr varScale="1">
        <p:scale>
          <a:sx n="88" d="100"/>
          <a:sy n="8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355C37-6C3C-434B-8778-88B8310CAA3A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F0707B-CCF7-4D84-B206-003B6E876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4237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27BBCBE-BA46-4708-9E09-4B0353DF90DB}" type="datetimeFigureOut">
              <a:rPr lang="en-US"/>
              <a:pPr>
                <a:defRPr/>
              </a:pPr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B127FE-E1ED-43B3-901D-BCE6D7265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48946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04038" y="6356350"/>
            <a:ext cx="21336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444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8691"/>
            <a:ext cx="8229600" cy="58906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33400" y="6356350"/>
            <a:ext cx="5867400" cy="3651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+mn-lt"/>
              </a:defRPr>
            </a:lvl1pPr>
          </a:lstStyle>
          <a:p>
            <a:pPr>
              <a:defRPr/>
            </a:pPr>
            <a:fld id="{8641DB13-FF83-48D9-A334-325A2207FC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207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293"/>
          <a:stretch>
            <a:fillRect/>
          </a:stretch>
        </p:blipFill>
        <p:spPr bwMode="auto">
          <a:xfrm>
            <a:off x="180975" y="6323013"/>
            <a:ext cx="3524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33400" y="6356350"/>
            <a:ext cx="5867400" cy="3651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+mn-lt"/>
              </a:defRPr>
            </a:lvl1pPr>
          </a:lstStyle>
          <a:p>
            <a:pPr>
              <a:defRPr/>
            </a:pPr>
            <a:fld id="{88603FAF-09E0-422F-8163-65C9EC882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6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B10932-52F8-40F7-8681-3E99C4FC1F64}" type="datetimeFigureOut">
              <a:rPr lang="en-US" smtClean="0"/>
              <a:pPr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4FBD5C0-4A35-4209-9EF6-24A256CBC2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63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9063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41400"/>
            <a:ext cx="8229600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/>
          <a:ea typeface="+mj-ea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broadinstitute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oadinstitute.org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oadinstitute.org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broadinstitute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broadinstitute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broadinstitute.org/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2246313"/>
            <a:ext cx="7772400" cy="1470025"/>
          </a:xfrm>
        </p:spPr>
        <p:txBody>
          <a:bodyPr/>
          <a:lstStyle/>
          <a:p>
            <a:pPr eaLnBrk="1" hangingPunct="1"/>
            <a:r>
              <a:rPr lang="en-GB" sz="2400" b="1" dirty="0" smtClean="0">
                <a:solidFill>
                  <a:schemeClr val="tx2"/>
                </a:solidFill>
              </a:rPr>
              <a:t>BIONET 2</a:t>
            </a:r>
            <a:r>
              <a:rPr lang="en-GB" sz="2400" b="1" baseline="30000" dirty="0" smtClean="0">
                <a:solidFill>
                  <a:schemeClr val="tx2"/>
                </a:solidFill>
              </a:rPr>
              <a:t>nd</a:t>
            </a:r>
            <a:r>
              <a:rPr lang="en-GB" sz="2400" b="1" dirty="0" smtClean="0">
                <a:solidFill>
                  <a:schemeClr val="tx2"/>
                </a:solidFill>
              </a:rPr>
              <a:t> Premium Fragment Library  Design</a:t>
            </a:r>
          </a:p>
        </p:txBody>
      </p:sp>
      <p:pic>
        <p:nvPicPr>
          <p:cNvPr id="5124" name="Picture 1" descr="C:\Users\joec\AppData\Local\Microsoft\Windows\Temporary Internet Files\Content.Outlook\DLT8U4EG\KO-master (3)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75" y="260350"/>
            <a:ext cx="44354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051050" y="2354310"/>
            <a:ext cx="5113338" cy="44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6000" dirty="0"/>
          </a:p>
        </p:txBody>
      </p:sp>
      <p:sp>
        <p:nvSpPr>
          <p:cNvPr id="14" name="Rectangle 13"/>
          <p:cNvSpPr/>
          <p:nvPr/>
        </p:nvSpPr>
        <p:spPr>
          <a:xfrm>
            <a:off x="2051050" y="3530993"/>
            <a:ext cx="5113338" cy="460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6000" dirty="0"/>
          </a:p>
        </p:txBody>
      </p:sp>
      <p:pic>
        <p:nvPicPr>
          <p:cNvPr id="5128" name="Picture 10" descr="\\ko-cam-fp02\user$\andrewl\My Pictures\NMX S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5406958"/>
            <a:ext cx="29527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logo-image" descr="Home">
            <a:hlinkClick r:id="rId4" tooltip="&quot;Home&quot;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5515673"/>
            <a:ext cx="2160588" cy="7921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1180" y="3891774"/>
            <a:ext cx="71247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7503" y="1341438"/>
            <a:ext cx="8620812" cy="1030013"/>
          </a:xfrm>
        </p:spPr>
        <p:txBody>
          <a:bodyPr/>
          <a:lstStyle/>
          <a:p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Diversity coefficient (average distance using MACCS 166-bit keys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) = 0.72</a:t>
            </a:r>
            <a:endParaRPr lang="en-US" sz="1600" dirty="0" smtClean="0">
              <a:solidFill>
                <a:srgbClr val="002060"/>
              </a:solidFill>
              <a:latin typeface="Rotis Semi Sans" pitchFamily="2" charset="0"/>
            </a:endParaRPr>
          </a:p>
          <a:p>
            <a:pPr lvl="2"/>
            <a:endParaRPr lang="en-US" sz="1600" dirty="0" smtClean="0">
              <a:solidFill>
                <a:srgbClr val="002060"/>
              </a:solidFill>
              <a:latin typeface="Rotis Semi Sans" pitchFamily="2" charset="0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# clusters at 0.85 Tanimoto similarity (MACCS 166-bit MOE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) = 964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clusters / 1166 compounds 83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%</a:t>
            </a:r>
            <a:endParaRPr lang="en-US" sz="1600" dirty="0" smtClean="0">
              <a:solidFill>
                <a:srgbClr val="002060"/>
              </a:solidFill>
              <a:latin typeface="Rotis Semi Sans" pitchFamily="2" charset="0"/>
            </a:endParaRPr>
          </a:p>
          <a:p>
            <a:pPr lvl="2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Diversity</a:t>
            </a:r>
            <a:endParaRPr lang="en-GB" sz="3200" dirty="0">
              <a:latin typeface="Rotis Semi Sans" pitchFamily="2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46849" y="3031983"/>
            <a:ext cx="7985684" cy="2880000"/>
            <a:chOff x="346849" y="3186766"/>
            <a:chExt cx="7985684" cy="25132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849" y="3188969"/>
              <a:ext cx="3731812" cy="2376000"/>
            </a:xfrm>
            <a:prstGeom prst="rect">
              <a:avLst/>
            </a:prstGeom>
          </p:spPr>
        </p:pic>
        <p:pic>
          <p:nvPicPr>
            <p:cNvPr id="8" name="Content Placeholder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624533" y="3186766"/>
              <a:ext cx="3708000" cy="2513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1178676" y="2574927"/>
            <a:ext cx="2206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Closest similarities using ECFP_4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34427" y="2574927"/>
            <a:ext cx="31216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MACCS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166-bit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Rotis Semi Sans" pitchFamily="2" charset="0"/>
                <a:cs typeface="Arial"/>
              </a:rPr>
              <a:t>cluster size, min Tanimoto 0.85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13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logo-image" descr="Home">
              <a:hlinkClick r:id="rId6" tooltip="&quot;Home&quot;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38735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 smtClean="0">
                <a:latin typeface="Rotis Semi Sans" pitchFamily="2" charset="0"/>
              </a:rPr>
              <a:t>In </a:t>
            </a:r>
            <a:r>
              <a:rPr lang="en-GB" sz="3200" dirty="0" smtClean="0">
                <a:latin typeface="Rotis Semi Sans" pitchFamily="2" charset="0"/>
              </a:rPr>
              <a:t>Summary</a:t>
            </a:r>
            <a:r>
              <a:rPr lang="en-GB" sz="3600" dirty="0" smtClean="0">
                <a:latin typeface="Rotis Semi Sans" pitchFamily="2" charset="0"/>
              </a:rPr>
              <a:t> </a:t>
            </a:r>
            <a:endParaRPr lang="en-GB" sz="3600" dirty="0">
              <a:latin typeface="Rotis Semi Sans" pitchFamily="2" charset="0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443" y="1770594"/>
            <a:ext cx="8712051" cy="366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6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99071" y="1450975"/>
            <a:ext cx="7860096" cy="3893248"/>
            <a:chOff x="1638300" y="1661948"/>
            <a:chExt cx="5819775" cy="2181390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85925" y="3014663"/>
              <a:ext cx="5772150" cy="828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38300" y="1661948"/>
              <a:ext cx="5819775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1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Introduction</a:t>
            </a:r>
            <a:r>
              <a:rPr lang="en-GB" sz="3600" dirty="0" smtClean="0"/>
              <a:t> </a:t>
            </a:r>
            <a:endParaRPr lang="en-GB" sz="3600" dirty="0"/>
          </a:p>
        </p:txBody>
      </p:sp>
      <p:grpSp>
        <p:nvGrpSpPr>
          <p:cNvPr id="7" name="Group 6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8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logo-image" descr="Home">
              <a:hlinkClick r:id="rId6" tooltip="&quot;Home&quot;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9071" y="1341438"/>
            <a:ext cx="8607972" cy="4535173"/>
          </a:xfrm>
        </p:spPr>
        <p:txBody>
          <a:bodyPr/>
          <a:lstStyle/>
          <a:p>
            <a:pPr lvl="0"/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1166 compounds with NMR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solubility </a:t>
            </a:r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at least 200uM in standard aqueous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buffer</a:t>
            </a:r>
          </a:p>
          <a:p>
            <a:pPr lvl="0"/>
            <a:endParaRPr lang="en-US" sz="1600" dirty="0" smtClean="0">
              <a:solidFill>
                <a:srgbClr val="002060"/>
              </a:solidFill>
              <a:latin typeface="Rotis Semi Sans" pitchFamily="2" charset="0"/>
            </a:endParaRPr>
          </a:p>
          <a:p>
            <a:pPr lvl="0"/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Excludes fragments deemed to aggregate as determined by 1H NMR spectra</a:t>
            </a:r>
          </a:p>
          <a:p>
            <a:pPr lvl="0"/>
            <a:endParaRPr lang="en-US" sz="1600" dirty="0">
              <a:solidFill>
                <a:srgbClr val="002060"/>
              </a:solidFill>
              <a:latin typeface="Rotis Semi Sans" pitchFamily="2" charset="0"/>
            </a:endParaRPr>
          </a:p>
          <a:p>
            <a:pPr lvl="0"/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NMR spectra and chemical shifts provided for all compounds for constructing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pools</a:t>
            </a:r>
          </a:p>
          <a:p>
            <a:pPr lvl="0"/>
            <a:endParaRPr lang="en-US" sz="1600" dirty="0">
              <a:solidFill>
                <a:srgbClr val="002060"/>
              </a:solidFill>
              <a:latin typeface="Rotis Semi Sans" pitchFamily="2" charset="0"/>
            </a:endParaRPr>
          </a:p>
          <a:p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Strictly meet Astex Rule of 3 including polar surface area </a:t>
            </a:r>
            <a:r>
              <a:rPr lang="en-GB" sz="1600" dirty="0" smtClean="0">
                <a:solidFill>
                  <a:srgbClr val="002060"/>
                </a:solidFill>
              </a:rPr>
              <a:t>≤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60 </a:t>
            </a:r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and number of atoms </a:t>
            </a:r>
            <a:r>
              <a:rPr lang="en-GB" sz="1600" dirty="0" smtClean="0">
                <a:solidFill>
                  <a:srgbClr val="002060"/>
                </a:solidFill>
              </a:rPr>
              <a:t>≤ </a:t>
            </a:r>
            <a:r>
              <a:rPr lang="en-GB" sz="1600" dirty="0" smtClean="0">
                <a:solidFill>
                  <a:srgbClr val="002060"/>
                </a:solidFill>
                <a:latin typeface="Rotis Semi Sans" pitchFamily="2" charset="0"/>
              </a:rPr>
              <a:t>16</a:t>
            </a:r>
          </a:p>
          <a:p>
            <a:endParaRPr lang="en-US" sz="1600" dirty="0">
              <a:solidFill>
                <a:srgbClr val="002060"/>
              </a:solidFill>
              <a:latin typeface="Rotis Semi Sans" pitchFamily="2" charset="0"/>
            </a:endParaRPr>
          </a:p>
          <a:p>
            <a:pPr lvl="0"/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Includes 445 fragments found in approved drugs and &gt;1100 sharing cores found in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drugs</a:t>
            </a:r>
          </a:p>
          <a:p>
            <a:pPr lvl="0"/>
            <a:endParaRPr lang="en-US" sz="1600" dirty="0">
              <a:solidFill>
                <a:srgbClr val="002060"/>
              </a:solidFill>
              <a:latin typeface="Rotis Semi Sans" pitchFamily="2" charset="0"/>
            </a:endParaRPr>
          </a:p>
          <a:p>
            <a:pPr lvl="0"/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Includes 65 “BioCore”s containing patterns seen in biologically active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compounds</a:t>
            </a:r>
          </a:p>
          <a:p>
            <a:pPr lvl="0"/>
            <a:endParaRPr lang="en-US" sz="1600" dirty="0">
              <a:solidFill>
                <a:srgbClr val="002060"/>
              </a:solidFill>
              <a:latin typeface="Rotis Semi Sans" pitchFamily="2" charset="0"/>
            </a:endParaRPr>
          </a:p>
          <a:p>
            <a:pPr lvl="0"/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Filtered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to exclude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promiscuous </a:t>
            </a:r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and reactive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substructures</a:t>
            </a:r>
          </a:p>
          <a:p>
            <a:pPr lvl="0"/>
            <a:endParaRPr lang="en-US" sz="1600" dirty="0" smtClean="0">
              <a:solidFill>
                <a:srgbClr val="002060"/>
              </a:solidFill>
              <a:latin typeface="Rotis Semi Sans" pitchFamily="2" charset="0"/>
            </a:endParaRPr>
          </a:p>
          <a:p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937 </a:t>
            </a:r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compounds not in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competing </a:t>
            </a:r>
            <a:r>
              <a:rPr lang="en-US" sz="1600" dirty="0">
                <a:solidFill>
                  <a:srgbClr val="002060"/>
                </a:solidFill>
                <a:latin typeface="Rotis Semi Sans" pitchFamily="2" charset="0"/>
              </a:rPr>
              <a:t>fragment </a:t>
            </a:r>
            <a:r>
              <a:rPr lang="en-US" sz="1600" dirty="0" smtClean="0">
                <a:solidFill>
                  <a:srgbClr val="002060"/>
                </a:solidFill>
                <a:latin typeface="Rotis Semi Sans" pitchFamily="2" charset="0"/>
              </a:rPr>
              <a:t>collections</a:t>
            </a:r>
          </a:p>
          <a:p>
            <a:endParaRPr lang="en-US" sz="1800" dirty="0" smtClean="0"/>
          </a:p>
          <a:p>
            <a:pPr lvl="0"/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latin typeface="Rotis Semi Sans" pitchFamily="2" charset="0"/>
              </a:rPr>
              <a:t>Key Features &amp; Benefits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4" tooltip="&quot;Home&quot;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9808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228" y="1877256"/>
            <a:ext cx="8912772" cy="288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Build Strategy </a:t>
            </a:r>
            <a:endParaRPr lang="en-GB" sz="3200" dirty="0">
              <a:latin typeface="Rotis Semi Sans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227" y="178676"/>
            <a:ext cx="8702565" cy="575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QC by NMR</a:t>
            </a:r>
            <a:endParaRPr lang="en-GB" sz="3200" dirty="0">
              <a:latin typeface="Rotis Semi Sans" pitchFamily="2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306" y="2100263"/>
            <a:ext cx="8935963" cy="382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1877" y="1341115"/>
            <a:ext cx="6431490" cy="463927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Rotis Semi Sans" pitchFamily="2" charset="0"/>
              </a:rPr>
              <a:t>Solubility</a:t>
            </a:r>
            <a:r>
              <a:rPr lang="en-US" sz="3600" dirty="0" smtClean="0">
                <a:latin typeface="Rotis Semi Sans" pitchFamily="2" charset="0"/>
              </a:rPr>
              <a:t> </a:t>
            </a:r>
            <a:r>
              <a:rPr lang="en-US" sz="3600" dirty="0" smtClean="0">
                <a:latin typeface="Rotis Semi Sans" pitchFamily="2" charset="0"/>
              </a:rPr>
              <a:t>distribution</a:t>
            </a:r>
            <a:endParaRPr lang="en-US" sz="3600" dirty="0" smtClean="0">
              <a:latin typeface="Rotis Semi Sans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31352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1455322"/>
              </p:ext>
            </p:extLst>
          </p:nvPr>
        </p:nvGraphicFramePr>
        <p:xfrm>
          <a:off x="399071" y="2090057"/>
          <a:ext cx="8229600" cy="29667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70083"/>
                <a:gridCol w="1744717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Rotis Semi Sans" pitchFamily="2" charset="0"/>
                        </a:rPr>
                        <a:t>Property</a:t>
                      </a:r>
                      <a:endParaRPr lang="en-US" sz="1600" dirty="0">
                        <a:solidFill>
                          <a:schemeClr val="bg1"/>
                        </a:solidFill>
                        <a:latin typeface="Rotis Semi Sans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Rotis Semi Sans" pitchFamily="2" charset="0"/>
                        </a:rPr>
                        <a:t>Average</a:t>
                      </a:r>
                      <a:endParaRPr lang="en-US" sz="1600" dirty="0">
                        <a:solidFill>
                          <a:schemeClr val="bg1"/>
                        </a:solidFill>
                        <a:latin typeface="Rotis Semi Sans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Rotis Semi Sans" pitchFamily="2" charset="0"/>
                        </a:rPr>
                        <a:t>Min</a:t>
                      </a:r>
                      <a:endParaRPr lang="en-US" sz="1600" dirty="0">
                        <a:solidFill>
                          <a:schemeClr val="bg1"/>
                        </a:solidFill>
                        <a:latin typeface="Rotis Semi Sans" pitchFamily="2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Rotis Semi Sans" pitchFamily="2" charset="0"/>
                        </a:rPr>
                        <a:t>Max</a:t>
                      </a:r>
                      <a:endParaRPr lang="en-US" sz="1600" dirty="0">
                        <a:solidFill>
                          <a:schemeClr val="bg1"/>
                        </a:solidFill>
                        <a:latin typeface="Rotis Semi Sans" pitchFamily="2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Molecular Weight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177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95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290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Heavy</a:t>
                      </a:r>
                      <a:r>
                        <a:rPr lang="en-US" sz="1600" kern="1200" baseline="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 Atom Count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12.1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7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16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Polar Surface Area (</a:t>
                      </a:r>
                      <a:r>
                        <a:rPr lang="en-US" sz="1600" kern="1200" dirty="0" err="1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Ertl</a:t>
                      </a:r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)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40.4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12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60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err="1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cLogP</a:t>
                      </a:r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 (Ghosh)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1.4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-2.8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3.0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# H-bond acceptors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2.1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3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# H-bond donors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0.9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3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# rotatable bonds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1.3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0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rgbClr val="002060"/>
                          </a:solidFill>
                          <a:latin typeface="Rotis Semi Sans" pitchFamily="2" charset="0"/>
                          <a:ea typeface="+mn-ea"/>
                          <a:cs typeface="Arial"/>
                        </a:rPr>
                        <a:t>3</a:t>
                      </a:r>
                      <a:endParaRPr lang="en-US" sz="1600" kern="1200" dirty="0">
                        <a:solidFill>
                          <a:srgbClr val="002060"/>
                        </a:solidFill>
                        <a:latin typeface="Rotis Semi Sans" pitchFamily="2" charset="0"/>
                        <a:ea typeface="+mn-ea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9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logo-image" descr="Home">
              <a:hlinkClick r:id="rId4" tooltip="&quot;Home&quot;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11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Physiochemical property distribution</a:t>
            </a:r>
            <a:endParaRPr lang="en-GB" sz="3200" dirty="0">
              <a:latin typeface="Rotis Semi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38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1DB13-FF83-48D9-A334-325A2207FCB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33" name="Content Placeholder 3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703" y="1341438"/>
            <a:ext cx="7672552" cy="4601544"/>
          </a:xfr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1341438"/>
          </a:xfrm>
          <a:prstGeom prst="rect">
            <a:avLst/>
          </a:prstGeom>
          <a:gradFill>
            <a:gsLst>
              <a:gs pos="40000">
                <a:srgbClr val="0070C0"/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 smtClean="0">
                <a:latin typeface="Rotis Semi Sans" pitchFamily="2" charset="0"/>
              </a:rPr>
              <a:t>Library</a:t>
            </a:r>
            <a:r>
              <a:rPr lang="en-GB" sz="3600" dirty="0" smtClean="0">
                <a:latin typeface="Rotis Semi Sans" pitchFamily="2" charset="0"/>
              </a:rPr>
              <a:t> properties</a:t>
            </a:r>
            <a:endParaRPr lang="en-GB" sz="3600" dirty="0">
              <a:latin typeface="Rotis Semi Sans" pitchFamily="2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99071" y="6158350"/>
            <a:ext cx="2592000" cy="396000"/>
            <a:chOff x="399071" y="2166739"/>
            <a:chExt cx="8492179" cy="1012891"/>
          </a:xfrm>
        </p:grpSpPr>
        <p:pic>
          <p:nvPicPr>
            <p:cNvPr id="7" name="Picture 1" descr="C:\Users\joec\AppData\Local\Microsoft\Windows\Temporary Internet Files\Content.Outlook\DLT8U4EG\KO-master (3).t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9071" y="2166739"/>
              <a:ext cx="2700000" cy="1007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\\ko-cam-fp02\user$\andrewl\My Pictures\NMX S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91250" y="2218663"/>
              <a:ext cx="2700000" cy="96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logo-image" descr="Home">
              <a:hlinkClick r:id="rId5" tooltip="&quot;Home&quot;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85160" y="2208149"/>
              <a:ext cx="2520000" cy="92393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xmlns="" val="100134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DotmaticsDay_May5_PMcCarren.pptx" id="{DF65C4B4-8724-4EA0-9F9D-52A6BB09028D}" vid="{30E82316-B39C-4513-B984-B3BB2816D3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DotmaticsDay_May5_PMcCarren</Template>
  <TotalTime>0</TotalTime>
  <Words>222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BIONET 2nd Premium Fragment Library  Design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2015-05-07T02:23:25Z</dcterms:created>
  <dcterms:modified xsi:type="dcterms:W3CDTF">2015-06-11T10:47:37Z</dcterms:modified>
  <cp:category/>
</cp:coreProperties>
</file>